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57" r:id="rId3"/>
    <p:sldId id="259" r:id="rId4"/>
    <p:sldId id="262" r:id="rId5"/>
    <p:sldId id="260"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D637"/>
    <a:srgbClr val="9CC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03BF79-DB5E-0B43-9289-4ED6DD4CFC3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1CE04393-A5A0-4841-B41B-02A21FCEF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DD71568D-B563-B44E-8F77-637EB1E2B2AC}"/>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5" name="Platshållare för sidfot 4">
            <a:extLst>
              <a:ext uri="{FF2B5EF4-FFF2-40B4-BE49-F238E27FC236}">
                <a16:creationId xmlns:a16="http://schemas.microsoft.com/office/drawing/2014/main" id="{88F1B93B-81E1-6E45-B531-A695467E35C0}"/>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89D29836-829E-D64E-8699-9414B832C267}"/>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11033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9FAB2-EADF-6D42-84D4-5F783146DC0B}"/>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9D569FD7-CD03-024E-8425-F174BD686FE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DFDFBF18-27C7-3549-9B04-95AD5B126EEF}"/>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5" name="Platshållare för sidfot 4">
            <a:extLst>
              <a:ext uri="{FF2B5EF4-FFF2-40B4-BE49-F238E27FC236}">
                <a16:creationId xmlns:a16="http://schemas.microsoft.com/office/drawing/2014/main" id="{0F819D98-27BA-2649-AE19-5C29A2B73C8A}"/>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188D1DCF-C538-2E4F-9E3C-C7298F1528B9}"/>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383731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AD37D5A-577E-2D43-B938-79DAFB2790B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A3FBCBBB-5617-CA4D-B3C6-21CBD3B041A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3E425A3C-EF10-3041-80F0-949125B11B25}"/>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5" name="Platshållare för sidfot 4">
            <a:extLst>
              <a:ext uri="{FF2B5EF4-FFF2-40B4-BE49-F238E27FC236}">
                <a16:creationId xmlns:a16="http://schemas.microsoft.com/office/drawing/2014/main" id="{AA4E825A-21F1-D740-94AC-AB7A95AEFB56}"/>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2E168DBA-846A-6D43-82C1-715C46017A40}"/>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21832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27765-15B5-C540-82EC-E2CB63ACCD59}"/>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79E5608A-CF7B-2B47-B124-B18A56FC7C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C5F11DF3-EFDB-A347-B096-6D54794D61BB}"/>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5" name="Platshållare för sidfot 4">
            <a:extLst>
              <a:ext uri="{FF2B5EF4-FFF2-40B4-BE49-F238E27FC236}">
                <a16:creationId xmlns:a16="http://schemas.microsoft.com/office/drawing/2014/main" id="{574924F9-FE70-054B-A520-70685BEDA2AA}"/>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1C60F234-7DA5-4B4A-8B0F-308D7B2EA021}"/>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120217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434B54-B38D-4B45-9106-7C880CDD4FB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329750C-488A-4340-BA23-79194B31A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A278D35-9F4A-884D-8824-40D2F435463A}"/>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5" name="Platshållare för sidfot 4">
            <a:extLst>
              <a:ext uri="{FF2B5EF4-FFF2-40B4-BE49-F238E27FC236}">
                <a16:creationId xmlns:a16="http://schemas.microsoft.com/office/drawing/2014/main" id="{22E3CF7D-B483-D249-A9EF-8F6F0CEEE9F2}"/>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BECCDD85-C824-DF4D-99FC-6139C8A71875}"/>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116652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59EA25-F929-9249-ABE7-8854BC43B887}"/>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C6D0B803-24B7-924A-88E6-221553A8892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6DDEF648-E46A-394C-BFED-B56D331B17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8B3533D0-2CED-9242-BB50-5E8C156C456E}"/>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6" name="Platshållare för sidfot 5">
            <a:extLst>
              <a:ext uri="{FF2B5EF4-FFF2-40B4-BE49-F238E27FC236}">
                <a16:creationId xmlns:a16="http://schemas.microsoft.com/office/drawing/2014/main" id="{9B294E97-3D06-A440-9352-DF17B89F10E8}"/>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C2693B7E-8817-774C-8825-F4B028153513}"/>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97622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6904F-E600-424E-BEEB-F51EBFBAD9D5}"/>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D7C09B8D-2B6C-A446-AC4C-F4D8C16EF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5EDFFD7-72B3-E44B-8D77-EDB0609D79D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C7CB4488-B0C3-EE45-B1C1-EDCC88589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BBBCADE-14A1-5B4F-9A7D-3EB5FE33653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62972A7B-D518-334C-BC5E-3397B9643949}"/>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8" name="Platshållare för sidfot 7">
            <a:extLst>
              <a:ext uri="{FF2B5EF4-FFF2-40B4-BE49-F238E27FC236}">
                <a16:creationId xmlns:a16="http://schemas.microsoft.com/office/drawing/2014/main" id="{29DDDE2D-E8C5-4749-8C1C-9D477B67EAEF}"/>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0F9C012E-D3C5-1747-A0EE-67F6C736476F}"/>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74108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9D269D-9297-284F-A84D-7C7A48699935}"/>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1F93BF1D-9176-4D46-88DC-CF98FAE92F74}"/>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4" name="Platshållare för sidfot 3">
            <a:extLst>
              <a:ext uri="{FF2B5EF4-FFF2-40B4-BE49-F238E27FC236}">
                <a16:creationId xmlns:a16="http://schemas.microsoft.com/office/drawing/2014/main" id="{E08FA748-088B-4749-B83F-2BBBE2A8A27C}"/>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DA480833-3DE6-5A41-870E-137A8C76C642}"/>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240100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0AEDCE-BC6E-324A-8B4B-EC2E61D87A6A}"/>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3" name="Platshållare för sidfot 2">
            <a:extLst>
              <a:ext uri="{FF2B5EF4-FFF2-40B4-BE49-F238E27FC236}">
                <a16:creationId xmlns:a16="http://schemas.microsoft.com/office/drawing/2014/main" id="{22FD8D83-4246-C449-A339-1A781833E930}"/>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8DCD677B-EBCE-6841-BEF0-ECFDEE877D80}"/>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386000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8F6ABE-6FA0-044B-BABA-4A76A5D5CE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97C04CAE-2204-CA43-AB59-7BC12BDA0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3F3ACEBB-BFB7-8047-9103-03C5A654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831BE6-946A-1941-A9C3-13FCD611B1FF}"/>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6" name="Platshållare för sidfot 5">
            <a:extLst>
              <a:ext uri="{FF2B5EF4-FFF2-40B4-BE49-F238E27FC236}">
                <a16:creationId xmlns:a16="http://schemas.microsoft.com/office/drawing/2014/main" id="{2BF8F344-BAF0-DF4C-883A-611508F76E0A}"/>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FB28B5C1-06DB-B24E-BC21-9687C0289B09}"/>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10427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58625-A037-AC48-A41D-BCD3C7D612D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E0E1BAA8-ECF6-2840-BBB5-61FBEF13B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a:extLst>
              <a:ext uri="{FF2B5EF4-FFF2-40B4-BE49-F238E27FC236}">
                <a16:creationId xmlns:a16="http://schemas.microsoft.com/office/drawing/2014/main" id="{9C4E4E03-AB61-8444-AA12-7BC95BF8A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C943C3D-0297-714F-BE2B-485B6F3C5A1B}"/>
              </a:ext>
            </a:extLst>
          </p:cNvPr>
          <p:cNvSpPr>
            <a:spLocks noGrp="1"/>
          </p:cNvSpPr>
          <p:nvPr>
            <p:ph type="dt" sz="half" idx="10"/>
          </p:nvPr>
        </p:nvSpPr>
        <p:spPr/>
        <p:txBody>
          <a:bodyPr/>
          <a:lstStyle/>
          <a:p>
            <a:fld id="{DBF30A77-DE6C-1447-B26E-07BC307F4B15}" type="datetimeFigureOut">
              <a:rPr lang="sv-FI" smtClean="0"/>
              <a:t>31-08-2021</a:t>
            </a:fld>
            <a:endParaRPr lang="sv-FI"/>
          </a:p>
        </p:txBody>
      </p:sp>
      <p:sp>
        <p:nvSpPr>
          <p:cNvPr id="6" name="Platshållare för sidfot 5">
            <a:extLst>
              <a:ext uri="{FF2B5EF4-FFF2-40B4-BE49-F238E27FC236}">
                <a16:creationId xmlns:a16="http://schemas.microsoft.com/office/drawing/2014/main" id="{51F4367D-0237-8F45-9D67-1B13692DD0EF}"/>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11B550E5-3999-F84A-8627-082B72553E75}"/>
              </a:ext>
            </a:extLst>
          </p:cNvPr>
          <p:cNvSpPr>
            <a:spLocks noGrp="1"/>
          </p:cNvSpPr>
          <p:nvPr>
            <p:ph type="sldNum" sz="quarter" idx="12"/>
          </p:nvPr>
        </p:nvSpPr>
        <p:spPr/>
        <p:txBody>
          <a:bodyPr/>
          <a:lstStyle/>
          <a:p>
            <a:fld id="{78B77A2A-14B1-264D-A835-188CE92B724D}" type="slidenum">
              <a:rPr lang="sv-FI" smtClean="0"/>
              <a:t>‹#›</a:t>
            </a:fld>
            <a:endParaRPr lang="sv-FI"/>
          </a:p>
        </p:txBody>
      </p:sp>
    </p:spTree>
    <p:extLst>
      <p:ext uri="{BB962C8B-B14F-4D97-AF65-F5344CB8AC3E}">
        <p14:creationId xmlns:p14="http://schemas.microsoft.com/office/powerpoint/2010/main" val="342464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953ABC2-1FFC-8643-A4BF-C862B5C9B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6B7A7A4E-F9D3-B347-A849-F825AB8D4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C4CDB7E4-A693-404D-A2EB-9DBA235A5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30A77-DE6C-1447-B26E-07BC307F4B15}" type="datetimeFigureOut">
              <a:rPr lang="sv-FI" smtClean="0"/>
              <a:t>31-08-2021</a:t>
            </a:fld>
            <a:endParaRPr lang="sv-FI"/>
          </a:p>
        </p:txBody>
      </p:sp>
      <p:sp>
        <p:nvSpPr>
          <p:cNvPr id="5" name="Platshållare för sidfot 4">
            <a:extLst>
              <a:ext uri="{FF2B5EF4-FFF2-40B4-BE49-F238E27FC236}">
                <a16:creationId xmlns:a16="http://schemas.microsoft.com/office/drawing/2014/main" id="{0CAF56E7-6190-6E42-99FA-28D270072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a:extLst>
              <a:ext uri="{FF2B5EF4-FFF2-40B4-BE49-F238E27FC236}">
                <a16:creationId xmlns:a16="http://schemas.microsoft.com/office/drawing/2014/main" id="{5D8368D4-132C-BF41-96E0-D165664E4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77A2A-14B1-264D-A835-188CE92B724D}" type="slidenum">
              <a:rPr lang="sv-FI" smtClean="0"/>
              <a:t>‹#›</a:t>
            </a:fld>
            <a:endParaRPr lang="sv-FI"/>
          </a:p>
        </p:txBody>
      </p:sp>
    </p:spTree>
    <p:extLst>
      <p:ext uri="{BB962C8B-B14F-4D97-AF65-F5344CB8AC3E}">
        <p14:creationId xmlns:p14="http://schemas.microsoft.com/office/powerpoint/2010/main" val="28237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CEE05C3-B8BD-454A-9D2D-E3CB8F6A14D3}"/>
              </a:ext>
            </a:extLst>
          </p:cNvPr>
          <p:cNvPicPr>
            <a:picLocks noChangeAspect="1"/>
          </p:cNvPicPr>
          <p:nvPr/>
        </p:nvPicPr>
        <p:blipFill>
          <a:blip r:embed="rId2"/>
          <a:stretch>
            <a:fillRect/>
          </a:stretch>
        </p:blipFill>
        <p:spPr>
          <a:xfrm>
            <a:off x="0" y="0"/>
            <a:ext cx="6590173" cy="6858000"/>
          </a:xfrm>
          <a:prstGeom prst="rect">
            <a:avLst/>
          </a:prstGeom>
        </p:spPr>
      </p:pic>
      <p:pic>
        <p:nvPicPr>
          <p:cNvPr id="9" name="Bildobjekt 8">
            <a:extLst>
              <a:ext uri="{FF2B5EF4-FFF2-40B4-BE49-F238E27FC236}">
                <a16:creationId xmlns:a16="http://schemas.microsoft.com/office/drawing/2014/main" id="{5AD2554E-AFFE-FE48-94CA-16F413575290}"/>
              </a:ext>
            </a:extLst>
          </p:cNvPr>
          <p:cNvPicPr>
            <a:picLocks noChangeAspect="1"/>
          </p:cNvPicPr>
          <p:nvPr/>
        </p:nvPicPr>
        <p:blipFill>
          <a:blip r:embed="rId3"/>
          <a:stretch>
            <a:fillRect/>
          </a:stretch>
        </p:blipFill>
        <p:spPr>
          <a:xfrm>
            <a:off x="6590173" y="4428478"/>
            <a:ext cx="5601827" cy="2429522"/>
          </a:xfrm>
          <a:prstGeom prst="rect">
            <a:avLst/>
          </a:prstGeom>
        </p:spPr>
      </p:pic>
      <p:sp>
        <p:nvSpPr>
          <p:cNvPr id="10" name="textruta 9">
            <a:extLst>
              <a:ext uri="{FF2B5EF4-FFF2-40B4-BE49-F238E27FC236}">
                <a16:creationId xmlns:a16="http://schemas.microsoft.com/office/drawing/2014/main" id="{790DF84D-FA76-774F-8EF4-64C870F9E90D}"/>
              </a:ext>
            </a:extLst>
          </p:cNvPr>
          <p:cNvSpPr txBox="1"/>
          <p:nvPr/>
        </p:nvSpPr>
        <p:spPr>
          <a:xfrm>
            <a:off x="7347973" y="1960309"/>
            <a:ext cx="4086225" cy="707886"/>
          </a:xfrm>
          <a:prstGeom prst="rect">
            <a:avLst/>
          </a:prstGeom>
          <a:noFill/>
        </p:spPr>
        <p:txBody>
          <a:bodyPr wrap="square" rtlCol="0">
            <a:spAutoFit/>
          </a:bodyPr>
          <a:lstStyle/>
          <a:p>
            <a:pPr algn="ctr"/>
            <a:r>
              <a:rPr lang="sv-FI" sz="4000" dirty="0">
                <a:solidFill>
                  <a:schemeClr val="bg2">
                    <a:lumMod val="25000"/>
                  </a:schemeClr>
                </a:solidFill>
                <a:latin typeface="Impact" panose="020B0806030902050204" pitchFamily="34" charset="0"/>
              </a:rPr>
              <a:t>POWERPOINT-MALL</a:t>
            </a:r>
          </a:p>
        </p:txBody>
      </p:sp>
    </p:spTree>
    <p:extLst>
      <p:ext uri="{BB962C8B-B14F-4D97-AF65-F5344CB8AC3E}">
        <p14:creationId xmlns:p14="http://schemas.microsoft.com/office/powerpoint/2010/main" val="17626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644389"/>
            <a:ext cx="10515600" cy="4629088"/>
          </a:xfrm>
        </p:spPr>
        <p:txBody>
          <a:bodyPr>
            <a:noAutofit/>
          </a:bodyPr>
          <a:lstStyle/>
          <a:p>
            <a:r>
              <a:rPr lang="sv-FI" sz="2700" dirty="0"/>
              <a:t>I många skolor finns en föräldraförening som har verksamhet för alla i skolan. I några skolor finns också klassföräldrar som ordnar program för föräldrar och barn i en klass. </a:t>
            </a:r>
          </a:p>
          <a:p>
            <a:pPr marL="0" indent="0">
              <a:buNone/>
            </a:pPr>
            <a:endParaRPr lang="sv-FI" sz="2700" dirty="0"/>
          </a:p>
          <a:p>
            <a:r>
              <a:rPr lang="sv-FI" sz="2700" dirty="0"/>
              <a:t>Skolan och föräldrarna samarbetar för barnets bästa. Som förälder kan du vara aktiv genom att: </a:t>
            </a:r>
          </a:p>
          <a:p>
            <a:pPr lvl="1">
              <a:lnSpc>
                <a:spcPct val="150000"/>
              </a:lnSpc>
            </a:pPr>
            <a:r>
              <a:rPr lang="sv-FI" sz="2700" dirty="0"/>
              <a:t>Ta kontakt med skolan om du eller ditt barn har frågor eller vill diskutera något. </a:t>
            </a:r>
          </a:p>
          <a:p>
            <a:pPr lvl="1">
              <a:lnSpc>
                <a:spcPct val="150000"/>
              </a:lnSpc>
            </a:pPr>
            <a:r>
              <a:rPr lang="sv-FI" sz="2700" dirty="0"/>
              <a:t>Berätta för skolan om ditt barn är sjukt och stannar hemma. </a:t>
            </a:r>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2.2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2 – SAMARBETE MED SKOLAN</a:t>
            </a:r>
          </a:p>
        </p:txBody>
      </p:sp>
    </p:spTree>
    <p:extLst>
      <p:ext uri="{BB962C8B-B14F-4D97-AF65-F5344CB8AC3E}">
        <p14:creationId xmlns:p14="http://schemas.microsoft.com/office/powerpoint/2010/main" val="149370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482345"/>
            <a:ext cx="10515600" cy="5225184"/>
          </a:xfrm>
        </p:spPr>
        <p:txBody>
          <a:bodyPr>
            <a:noAutofit/>
          </a:bodyPr>
          <a:lstStyle/>
          <a:p>
            <a:pPr lvl="1">
              <a:lnSpc>
                <a:spcPct val="150000"/>
              </a:lnSpc>
            </a:pPr>
            <a:r>
              <a:rPr lang="sv-FI" sz="2700" dirty="0"/>
              <a:t>Läsa information som skolan skickar ut. Du har också rätt att få vissa texter och information översatta. </a:t>
            </a:r>
          </a:p>
          <a:p>
            <a:pPr lvl="1">
              <a:lnSpc>
                <a:spcPct val="150000"/>
              </a:lnSpc>
            </a:pPr>
            <a:r>
              <a:rPr lang="sv-FI" sz="2700" dirty="0"/>
              <a:t>Delta i föräldramöten, föräldrakvällar och annat som skolan ordnar. Om du inte talar skolans språk har du rätt till en tolk. </a:t>
            </a:r>
          </a:p>
          <a:p>
            <a:pPr lvl="1">
              <a:lnSpc>
                <a:spcPct val="150000"/>
              </a:lnSpc>
            </a:pPr>
            <a:r>
              <a:rPr lang="sv-FI" sz="2700" dirty="0"/>
              <a:t>Besöka skolan och se hurdan ditt barns skoldag är. </a:t>
            </a:r>
          </a:p>
          <a:p>
            <a:pPr lvl="1">
              <a:lnSpc>
                <a:spcPct val="150000"/>
              </a:lnSpc>
            </a:pPr>
            <a:r>
              <a:rPr lang="sv-FI" sz="2700" dirty="0"/>
              <a:t>Prata med ditt barn om läxor och om skolan. </a:t>
            </a:r>
          </a:p>
          <a:p>
            <a:pPr lvl="1">
              <a:lnSpc>
                <a:spcPct val="150000"/>
              </a:lnSpc>
            </a:pPr>
            <a:r>
              <a:rPr lang="sv-FI" sz="2700" dirty="0"/>
              <a:t>Bli klassförälder i ditt barns klass eller gå med i skolans föräldraförening. </a:t>
            </a:r>
          </a:p>
          <a:p>
            <a:pPr>
              <a:lnSpc>
                <a:spcPct val="150000"/>
              </a:lnSpc>
            </a:pPr>
            <a:endParaRPr lang="sv-FI" sz="27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2.2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2 – SAMARBETE MED SKOLAN</a:t>
            </a:r>
          </a:p>
        </p:txBody>
      </p:sp>
    </p:spTree>
    <p:extLst>
      <p:ext uri="{BB962C8B-B14F-4D97-AF65-F5344CB8AC3E}">
        <p14:creationId xmlns:p14="http://schemas.microsoft.com/office/powerpoint/2010/main" val="365980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644389"/>
            <a:ext cx="10185721" cy="5051709"/>
          </a:xfrm>
        </p:spPr>
        <p:txBody>
          <a:bodyPr>
            <a:normAutofit/>
          </a:bodyPr>
          <a:lstStyle/>
          <a:p>
            <a:pPr marL="0" indent="0" algn="ctr">
              <a:buNone/>
            </a:pPr>
            <a:r>
              <a:rPr lang="sv-FI" sz="3200" dirty="0">
                <a:solidFill>
                  <a:schemeClr val="accent1">
                    <a:lumMod val="75000"/>
                  </a:schemeClr>
                </a:solidFill>
              </a:rPr>
              <a:t>DISKUTERA!</a:t>
            </a:r>
          </a:p>
          <a:p>
            <a:pPr marL="0" indent="0" algn="ctr">
              <a:lnSpc>
                <a:spcPct val="150000"/>
              </a:lnSpc>
              <a:buNone/>
            </a:pPr>
            <a:r>
              <a:rPr lang="sv-FI" i="1" dirty="0"/>
              <a:t>Hur samarbetar du med skolan?</a:t>
            </a:r>
            <a:br>
              <a:rPr lang="sv-FI" i="1" dirty="0"/>
            </a:br>
            <a:r>
              <a:rPr lang="sv-FI" i="1" dirty="0"/>
              <a:t>När kan du hjälpa? </a:t>
            </a:r>
          </a:p>
          <a:p>
            <a:pPr marL="0" indent="0" algn="ctr">
              <a:lnSpc>
                <a:spcPct val="150000"/>
              </a:lnSpc>
              <a:buNone/>
            </a:pPr>
            <a:r>
              <a:rPr lang="sv-FI" i="1" dirty="0"/>
              <a:t>När behöver du hjälp? </a:t>
            </a:r>
            <a:br>
              <a:rPr lang="sv-FI" sz="3200" dirty="0"/>
            </a:br>
            <a:r>
              <a:rPr lang="sv-FI" i="1" dirty="0"/>
              <a:t>Syns olika kulturer i ditt barns skola?</a:t>
            </a:r>
            <a:br>
              <a:rPr lang="sv-FI" i="1" dirty="0"/>
            </a:br>
            <a:r>
              <a:rPr lang="sv-FI" i="1" dirty="0"/>
              <a:t>Hur skulle du vilja att din kultur syns i skolan</a:t>
            </a:r>
            <a:r>
              <a:rPr lang="sv-FI" i="1"/>
              <a:t>? </a:t>
            </a:r>
            <a:endParaRPr lang="sv-FI" i="1" dirty="0"/>
          </a:p>
          <a:p>
            <a:pPr marL="0" indent="0" algn="ctr">
              <a:lnSpc>
                <a:spcPct val="150000"/>
              </a:lnSpc>
              <a:buNone/>
            </a:pPr>
            <a:r>
              <a:rPr lang="sv-FI" i="1"/>
              <a:t>Vad </a:t>
            </a:r>
            <a:r>
              <a:rPr lang="sv-FI" i="1" dirty="0"/>
              <a:t>skulle du kunna bidra med? </a:t>
            </a:r>
            <a:endParaRPr lang="sv-FI" sz="3200" dirty="0"/>
          </a:p>
          <a:p>
            <a:pPr marL="0" indent="0" algn="ctr">
              <a:buNone/>
            </a:pPr>
            <a:endParaRPr lang="sv-FI" sz="32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63524"/>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2.3</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2 – SAMARBETE MED SKOLAN</a:t>
            </a:r>
          </a:p>
        </p:txBody>
      </p:sp>
    </p:spTree>
    <p:extLst>
      <p:ext uri="{BB962C8B-B14F-4D97-AF65-F5344CB8AC3E}">
        <p14:creationId xmlns:p14="http://schemas.microsoft.com/office/powerpoint/2010/main" val="358247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482345"/>
            <a:ext cx="10515600" cy="5225184"/>
          </a:xfrm>
        </p:spPr>
        <p:txBody>
          <a:bodyPr>
            <a:noAutofit/>
          </a:bodyPr>
          <a:lstStyle/>
          <a:p>
            <a:pPr>
              <a:lnSpc>
                <a:spcPct val="100000"/>
              </a:lnSpc>
            </a:pPr>
            <a:r>
              <a:rPr lang="sv-FI" sz="2700" dirty="0"/>
              <a:t>Att vara förälder till ett skolbarn är både roligt och intressant men kan också vara tungt ibland. Man kan stödja sitt barn på många sätt, även om man inte kan barnets skolspråk. </a:t>
            </a:r>
          </a:p>
          <a:p>
            <a:pPr>
              <a:lnSpc>
                <a:spcPct val="150000"/>
              </a:lnSpc>
            </a:pPr>
            <a:r>
              <a:rPr lang="sv-FI" sz="2700" dirty="0"/>
              <a:t>Här har vi samlat några tips som kan hjälpa dig i skolvardagen. </a:t>
            </a:r>
          </a:p>
          <a:p>
            <a:pPr marL="0" indent="0">
              <a:lnSpc>
                <a:spcPct val="100000"/>
              </a:lnSpc>
              <a:buNone/>
            </a:pPr>
            <a:r>
              <a:rPr lang="sv-FI" sz="2700" b="1" dirty="0"/>
              <a:t>Samarbete med skolan </a:t>
            </a:r>
            <a:br>
              <a:rPr lang="sv-FI" sz="2700" b="1" dirty="0"/>
            </a:br>
            <a:r>
              <a:rPr lang="sv-FI" sz="2700" dirty="0"/>
              <a:t>De flesta föräldrar har frågor om skolan. Du kan tala med skolan om något är oklart. När du deltar i föräldramöten, föräldrakvällar och annat som skolan ordnar ser du hur skolan fungerar och kan diskutera med både lärare och andra föräldrar. Du kan också gå till skolan en vanlig dag för att få se hur ditt barns skoldag ser ut. </a:t>
            </a:r>
          </a:p>
          <a:p>
            <a:pPr>
              <a:lnSpc>
                <a:spcPct val="150000"/>
              </a:lnSpc>
            </a:pPr>
            <a:endParaRPr lang="sv-FI" sz="27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3.2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3 – DU ÄR VIKTIG – </a:t>
            </a:r>
            <a:r>
              <a:rPr lang="sv-FI" sz="4000" dirty="0">
                <a:solidFill>
                  <a:schemeClr val="accent1">
                    <a:lumMod val="75000"/>
                  </a:schemeClr>
                </a:solidFill>
              </a:rPr>
              <a:t>FÖRÄLDERN SOM STÖD</a:t>
            </a:r>
          </a:p>
        </p:txBody>
      </p:sp>
    </p:spTree>
    <p:extLst>
      <p:ext uri="{BB962C8B-B14F-4D97-AF65-F5344CB8AC3E}">
        <p14:creationId xmlns:p14="http://schemas.microsoft.com/office/powerpoint/2010/main" val="277023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482345"/>
            <a:ext cx="10515600" cy="5225184"/>
          </a:xfrm>
        </p:spPr>
        <p:txBody>
          <a:bodyPr>
            <a:noAutofit/>
          </a:bodyPr>
          <a:lstStyle/>
          <a:p>
            <a:pPr marL="0" indent="0">
              <a:buNone/>
            </a:pPr>
            <a:r>
              <a:rPr lang="sv-FI" sz="2700" b="1" dirty="0"/>
              <a:t>Läsning </a:t>
            </a:r>
            <a:br>
              <a:rPr lang="sv-FI" sz="2700" b="1" dirty="0"/>
            </a:br>
            <a:r>
              <a:rPr lang="sv-FI" sz="2700" dirty="0"/>
              <a:t>All läsning hjälper ditt barn att utveckla sitt språk. Läs gärna högt för ditt barn på ditt eget språk, även om det inte är ditt barns skolspråk. Ni kan också tillsammans läsa eller lyssna på ljudböcker. </a:t>
            </a:r>
          </a:p>
          <a:p>
            <a:pPr marL="0" indent="0">
              <a:buNone/>
            </a:pPr>
            <a:endParaRPr lang="sv-FI" sz="2700" dirty="0"/>
          </a:p>
          <a:p>
            <a:pPr marL="0" indent="0">
              <a:buNone/>
            </a:pPr>
            <a:r>
              <a:rPr lang="sv-FI" sz="2700" b="1" dirty="0"/>
              <a:t>Läxor </a:t>
            </a:r>
            <a:br>
              <a:rPr lang="sv-FI" sz="2700" b="1" dirty="0"/>
            </a:br>
            <a:r>
              <a:rPr lang="sv-FI" sz="2700" dirty="0"/>
              <a:t>Fråga gärna ditt barn hur skoldagen har varit och om ditt barns läxor. Kanske behöver du hjälpa ditt barn att hitta en lugn stund för läxor? Om ditt barn tycker att läxorna är för lätta, för svåra eller tar för mycket tid kan ni ta kontakt med läraren och prata om läxorna. Ditt barn kan också få hjälp och stöd i skolan. </a:t>
            </a:r>
          </a:p>
          <a:p>
            <a:pPr marL="0" indent="0">
              <a:lnSpc>
                <a:spcPct val="150000"/>
              </a:lnSpc>
              <a:buNone/>
            </a:pPr>
            <a:endParaRPr lang="sv-FI" sz="27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3.2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3 – DU ÄR VIKTIG – </a:t>
            </a:r>
            <a:r>
              <a:rPr lang="sv-FI" sz="4000" dirty="0">
                <a:solidFill>
                  <a:schemeClr val="accent1">
                    <a:lumMod val="75000"/>
                  </a:schemeClr>
                </a:solidFill>
              </a:rPr>
              <a:t>FÖRÄLDERN SOM STÖD</a:t>
            </a:r>
          </a:p>
        </p:txBody>
      </p:sp>
    </p:spTree>
    <p:extLst>
      <p:ext uri="{BB962C8B-B14F-4D97-AF65-F5344CB8AC3E}">
        <p14:creationId xmlns:p14="http://schemas.microsoft.com/office/powerpoint/2010/main" val="376775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482345"/>
            <a:ext cx="10515600" cy="5225184"/>
          </a:xfrm>
        </p:spPr>
        <p:txBody>
          <a:bodyPr>
            <a:noAutofit/>
          </a:bodyPr>
          <a:lstStyle/>
          <a:p>
            <a:pPr marL="0" indent="0">
              <a:buNone/>
            </a:pPr>
            <a:r>
              <a:rPr lang="sv-FI" sz="2700" b="1" dirty="0"/>
              <a:t>Kompisar </a:t>
            </a:r>
            <a:br>
              <a:rPr lang="sv-FI" sz="2700" b="1" dirty="0"/>
            </a:br>
            <a:r>
              <a:rPr lang="sv-FI" sz="2700" dirty="0"/>
              <a:t>Tala gärna med ditt barn om kompisar och hur man är en bra kompis. Ditt barn känner sig tryggare och trivs bättre i sin klass om hon eller han har kompisar. Du kan också lära känna de andra föräldrarna och barnen i klassen, så får ni alla nya kompisar. </a:t>
            </a:r>
          </a:p>
          <a:p>
            <a:pPr marL="0" indent="0">
              <a:buNone/>
            </a:pPr>
            <a:endParaRPr lang="sv-FI" sz="2700" dirty="0"/>
          </a:p>
          <a:p>
            <a:pPr marL="0" indent="0">
              <a:buNone/>
            </a:pPr>
            <a:r>
              <a:rPr lang="sv-FI" sz="2700" b="1" dirty="0"/>
              <a:t>Prata med ditt barn om skolan </a:t>
            </a:r>
            <a:br>
              <a:rPr lang="sv-FI" sz="2700" b="1" dirty="0"/>
            </a:br>
            <a:r>
              <a:rPr lang="sv-FI" sz="2700" dirty="0"/>
              <a:t>Fråga vad ditt barn har gjort i skolan, vad de har läst och vad de har pratat om. Uppmuntra ditt barn och ha tro på att det ska gå bra för ditt barn. Jämför inte ditt barn med andra barn. </a:t>
            </a:r>
          </a:p>
          <a:p>
            <a:pPr marL="0" indent="0">
              <a:buNone/>
            </a:pPr>
            <a:endParaRPr lang="sv-FI" sz="2700" dirty="0"/>
          </a:p>
          <a:p>
            <a:pPr marL="0" indent="0">
              <a:buNone/>
            </a:pPr>
            <a:endParaRPr lang="sv-FI" sz="2400" dirty="0"/>
          </a:p>
          <a:p>
            <a:pPr marL="0" indent="0">
              <a:lnSpc>
                <a:spcPct val="150000"/>
              </a:lnSpc>
              <a:buNone/>
            </a:pPr>
            <a:endParaRPr lang="sv-FI" sz="27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3.2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3 – DU ÄR VIKTIG – </a:t>
            </a:r>
            <a:r>
              <a:rPr lang="sv-FI" sz="4000" dirty="0">
                <a:solidFill>
                  <a:schemeClr val="accent1">
                    <a:lumMod val="75000"/>
                  </a:schemeClr>
                </a:solidFill>
              </a:rPr>
              <a:t>FÖRÄLDERN SOM STÖD</a:t>
            </a:r>
          </a:p>
        </p:txBody>
      </p:sp>
    </p:spTree>
    <p:extLst>
      <p:ext uri="{BB962C8B-B14F-4D97-AF65-F5344CB8AC3E}">
        <p14:creationId xmlns:p14="http://schemas.microsoft.com/office/powerpoint/2010/main" val="384181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482345"/>
            <a:ext cx="10515600" cy="5225184"/>
          </a:xfrm>
        </p:spPr>
        <p:txBody>
          <a:bodyPr>
            <a:noAutofit/>
          </a:bodyPr>
          <a:lstStyle/>
          <a:p>
            <a:pPr marL="0" indent="0">
              <a:buNone/>
            </a:pPr>
            <a:endParaRPr lang="sv-FI" b="1" dirty="0"/>
          </a:p>
          <a:p>
            <a:pPr marL="0" indent="0">
              <a:buNone/>
            </a:pPr>
            <a:r>
              <a:rPr lang="sv-FI" b="1" dirty="0"/>
              <a:t>Fritid </a:t>
            </a:r>
            <a:br>
              <a:rPr lang="sv-FI" sz="2400" b="1" dirty="0"/>
            </a:br>
            <a:r>
              <a:rPr lang="sv-FI" sz="2700" dirty="0"/>
              <a:t>Vi klarar alla vardagen bättre om vi får tillräckligt med sömn och bra mat och får röra på oss.</a:t>
            </a:r>
            <a:br>
              <a:rPr lang="sv-FI" sz="2700" dirty="0"/>
            </a:br>
            <a:r>
              <a:rPr lang="sv-FI" sz="2700" dirty="0"/>
              <a:t>Det hjälper också ditt barn att klara vardagen och skolan på bästa möjliga sätt. En hobby eller ett fritidsintresse kan hjälpa ditt barn att utvecklas; att få nya vänner, att träna språket, att lära sig nya saker och röra på sig. </a:t>
            </a:r>
          </a:p>
          <a:p>
            <a:pPr marL="0" indent="0">
              <a:buNone/>
            </a:pPr>
            <a:endParaRPr lang="sv-FI" sz="2700" dirty="0"/>
          </a:p>
          <a:p>
            <a:pPr marL="0" indent="0">
              <a:buNone/>
            </a:pPr>
            <a:endParaRPr lang="sv-FI" sz="2400" dirty="0"/>
          </a:p>
          <a:p>
            <a:pPr marL="0" indent="0">
              <a:lnSpc>
                <a:spcPct val="150000"/>
              </a:lnSpc>
              <a:buNone/>
            </a:pPr>
            <a:endParaRPr lang="sv-FI" sz="27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3.2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3 – DU ÄR VIKTIG – </a:t>
            </a:r>
            <a:r>
              <a:rPr lang="sv-FI" sz="4000" dirty="0">
                <a:solidFill>
                  <a:schemeClr val="accent1">
                    <a:lumMod val="75000"/>
                  </a:schemeClr>
                </a:solidFill>
              </a:rPr>
              <a:t>FÖRÄLDERN SOM STÖD</a:t>
            </a:r>
          </a:p>
        </p:txBody>
      </p:sp>
    </p:spTree>
    <p:extLst>
      <p:ext uri="{BB962C8B-B14F-4D97-AF65-F5344CB8AC3E}">
        <p14:creationId xmlns:p14="http://schemas.microsoft.com/office/powerpoint/2010/main" val="22635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2248245"/>
            <a:ext cx="10185721" cy="4447853"/>
          </a:xfrm>
        </p:spPr>
        <p:txBody>
          <a:bodyPr>
            <a:normAutofit/>
          </a:bodyPr>
          <a:lstStyle/>
          <a:p>
            <a:pPr marL="0" indent="0" algn="ctr">
              <a:buNone/>
            </a:pPr>
            <a:r>
              <a:rPr lang="sv-FI" sz="3200" dirty="0">
                <a:solidFill>
                  <a:schemeClr val="accent1">
                    <a:lumMod val="75000"/>
                  </a:schemeClr>
                </a:solidFill>
              </a:rPr>
              <a:t>DISKUTERA!</a:t>
            </a:r>
          </a:p>
          <a:p>
            <a:pPr marL="0" indent="0" algn="ctr">
              <a:buNone/>
            </a:pPr>
            <a:endParaRPr lang="sv-FI" sz="3200" dirty="0">
              <a:solidFill>
                <a:schemeClr val="accent1">
                  <a:lumMod val="75000"/>
                </a:schemeClr>
              </a:solidFill>
            </a:endParaRPr>
          </a:p>
          <a:p>
            <a:pPr marL="0" indent="0" algn="ctr">
              <a:buNone/>
            </a:pPr>
            <a:r>
              <a:rPr lang="sv-FI" i="1" dirty="0"/>
              <a:t>På vilket sätt är du delaktig i ditt barns lärande? </a:t>
            </a:r>
          </a:p>
          <a:p>
            <a:pPr marL="0" indent="0" algn="ctr">
              <a:buNone/>
            </a:pPr>
            <a:endParaRPr lang="sv-FI" i="1" dirty="0"/>
          </a:p>
          <a:p>
            <a:pPr marL="0" indent="0" algn="ctr">
              <a:buNone/>
            </a:pPr>
            <a:r>
              <a:rPr lang="sv-FI" i="1" dirty="0"/>
              <a:t>Hur önskar du vara aktiv? </a:t>
            </a:r>
            <a:endParaRPr lang="sv-FI" dirty="0"/>
          </a:p>
          <a:p>
            <a:pPr marL="0" indent="0" algn="ctr">
              <a:buNone/>
            </a:pPr>
            <a:endParaRPr lang="sv-FI" sz="3200" dirty="0">
              <a:solidFill>
                <a:schemeClr val="accent1">
                  <a:lumMod val="75000"/>
                </a:schemeClr>
              </a:solidFill>
            </a:endParaRPr>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63524"/>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3.3</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3 – DU ÄR VIKTIG </a:t>
            </a:r>
            <a:r>
              <a:rPr lang="sv-FI" sz="4000" dirty="0">
                <a:solidFill>
                  <a:schemeClr val="accent1">
                    <a:lumMod val="75000"/>
                  </a:schemeClr>
                </a:solidFill>
              </a:rPr>
              <a:t>– FÖRÄLDERN SOM STÖD</a:t>
            </a:r>
          </a:p>
        </p:txBody>
      </p:sp>
    </p:spTree>
    <p:extLst>
      <p:ext uri="{BB962C8B-B14F-4D97-AF65-F5344CB8AC3E}">
        <p14:creationId xmlns:p14="http://schemas.microsoft.com/office/powerpoint/2010/main" val="39495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2248245"/>
            <a:ext cx="10185721" cy="4447853"/>
          </a:xfrm>
        </p:spPr>
        <p:txBody>
          <a:bodyPr>
            <a:normAutofit fontScale="92500" lnSpcReduction="20000"/>
          </a:bodyPr>
          <a:lstStyle/>
          <a:p>
            <a:pPr marL="0" indent="0" algn="ctr">
              <a:buNone/>
            </a:pPr>
            <a:r>
              <a:rPr lang="sv-FI" sz="3200" dirty="0">
                <a:solidFill>
                  <a:schemeClr val="accent1">
                    <a:lumMod val="75000"/>
                  </a:schemeClr>
                </a:solidFill>
              </a:rPr>
              <a:t>DISKUTERA!</a:t>
            </a:r>
          </a:p>
          <a:p>
            <a:pPr marL="0" indent="0" algn="ctr">
              <a:buNone/>
            </a:pPr>
            <a:endParaRPr lang="sv-FI" sz="3200" dirty="0">
              <a:solidFill>
                <a:schemeClr val="accent1">
                  <a:lumMod val="75000"/>
                </a:schemeClr>
              </a:solidFill>
            </a:endParaRPr>
          </a:p>
          <a:p>
            <a:pPr marL="0" indent="0" algn="ctr">
              <a:lnSpc>
                <a:spcPct val="150000"/>
              </a:lnSpc>
              <a:buNone/>
            </a:pPr>
            <a:r>
              <a:rPr lang="sv-FI" sz="3000" i="1" dirty="0"/>
              <a:t>Vad är svårt att förstå med den finländska skolan? </a:t>
            </a:r>
          </a:p>
          <a:p>
            <a:pPr marL="0" indent="0" algn="ctr">
              <a:lnSpc>
                <a:spcPct val="150000"/>
              </a:lnSpc>
              <a:buNone/>
            </a:pPr>
            <a:r>
              <a:rPr lang="sv-FI" sz="3000" i="1" dirty="0"/>
              <a:t>Är det lätt eller svårt att ta kontakt med skolan och </a:t>
            </a:r>
          </a:p>
          <a:p>
            <a:pPr marL="0" indent="0" algn="ctr">
              <a:lnSpc>
                <a:spcPct val="150000"/>
              </a:lnSpc>
              <a:buNone/>
            </a:pPr>
            <a:r>
              <a:rPr lang="sv-FI" sz="3000" i="1" dirty="0"/>
              <a:t>med andra föräldrar? </a:t>
            </a:r>
          </a:p>
          <a:p>
            <a:pPr marL="0" indent="0" algn="ctr">
              <a:lnSpc>
                <a:spcPct val="150000"/>
              </a:lnSpc>
              <a:buNone/>
            </a:pPr>
            <a:r>
              <a:rPr lang="sv-FI" sz="3000" i="1" dirty="0"/>
              <a:t>Vad kan du själv göra för att få en förändring? </a:t>
            </a:r>
          </a:p>
          <a:p>
            <a:pPr marL="0" indent="0" algn="ctr">
              <a:lnSpc>
                <a:spcPct val="150000"/>
              </a:lnSpc>
              <a:buNone/>
            </a:pPr>
            <a:r>
              <a:rPr lang="sv-FI" sz="3000" i="1" dirty="0"/>
              <a:t>Vad skulle du behöva veta mera om? </a:t>
            </a:r>
            <a:endParaRPr lang="sv-FI" sz="3000" dirty="0"/>
          </a:p>
          <a:p>
            <a:pPr marL="0" indent="0" algn="ctr">
              <a:buNone/>
            </a:pPr>
            <a:endParaRPr lang="sv-FI" sz="3200" dirty="0">
              <a:solidFill>
                <a:schemeClr val="accent1">
                  <a:lumMod val="75000"/>
                </a:schemeClr>
              </a:solidFill>
            </a:endParaRPr>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63524"/>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4.1</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4 – SAMMANFATTANDE DISKUSSION</a:t>
            </a:r>
            <a:endParaRPr lang="sv-FI" sz="4000" dirty="0">
              <a:solidFill>
                <a:schemeClr val="accent1">
                  <a:lumMod val="75000"/>
                </a:schemeClr>
              </a:solidFill>
            </a:endParaRPr>
          </a:p>
        </p:txBody>
      </p:sp>
    </p:spTree>
    <p:extLst>
      <p:ext uri="{BB962C8B-B14F-4D97-AF65-F5344CB8AC3E}">
        <p14:creationId xmlns:p14="http://schemas.microsoft.com/office/powerpoint/2010/main" val="377145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739AE0-0214-C640-A569-19B35ECE049A}"/>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836678"/>
            <a:ext cx="10515600" cy="4355256"/>
          </a:xfrm>
        </p:spPr>
        <p:txBody>
          <a:bodyPr>
            <a:normAutofit fontScale="85000" lnSpcReduction="10000"/>
          </a:bodyPr>
          <a:lstStyle/>
          <a:p>
            <a:pPr>
              <a:lnSpc>
                <a:spcPct val="150000"/>
              </a:lnSpc>
            </a:pPr>
            <a:r>
              <a:rPr lang="sv-FI" sz="3200" dirty="0"/>
              <a:t>Alla barn och ungdomar mellan 7 och 18 år ska gå i skola. </a:t>
            </a:r>
          </a:p>
          <a:p>
            <a:pPr>
              <a:lnSpc>
                <a:spcPct val="150000"/>
              </a:lnSpc>
            </a:pPr>
            <a:r>
              <a:rPr lang="sv-FI" sz="3200" dirty="0"/>
              <a:t>Skolan börjar i augusti och slutar i slutet av maj eller i början av juni. </a:t>
            </a:r>
          </a:p>
          <a:p>
            <a:pPr>
              <a:lnSpc>
                <a:spcPct val="150000"/>
              </a:lnSpc>
            </a:pPr>
            <a:r>
              <a:rPr lang="sv-FI" sz="3200" dirty="0"/>
              <a:t>I juni och juli är det sommarlov. </a:t>
            </a:r>
          </a:p>
          <a:p>
            <a:pPr>
              <a:lnSpc>
                <a:spcPct val="150000"/>
              </a:lnSpc>
            </a:pPr>
            <a:r>
              <a:rPr lang="sv-FI" sz="3200" dirty="0"/>
              <a:t>Längden på skoldagarna varierar i olika årskurser. </a:t>
            </a:r>
          </a:p>
          <a:p>
            <a:pPr>
              <a:lnSpc>
                <a:spcPct val="150000"/>
              </a:lnSpc>
            </a:pPr>
            <a:r>
              <a:rPr lang="sv-FI" sz="3200" dirty="0"/>
              <a:t>Barnen äter en varm måltid i skolan. Den är gratis.</a:t>
            </a:r>
          </a:p>
          <a:p>
            <a:pPr>
              <a:lnSpc>
                <a:spcPct val="150000"/>
              </a:lnSpc>
            </a:pPr>
            <a:r>
              <a:rPr lang="sv-FI" sz="3200" dirty="0"/>
              <a:t>Om ditt barn har en specialdiet ska du tala om det för läraren. </a:t>
            </a:r>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textruta 4">
            <a:extLst>
              <a:ext uri="{FF2B5EF4-FFF2-40B4-BE49-F238E27FC236}">
                <a16:creationId xmlns:a16="http://schemas.microsoft.com/office/drawing/2014/main" id="{1BFA4CAD-7421-C247-A02F-82A5438526EB}"/>
              </a:ext>
            </a:extLst>
          </p:cNvPr>
          <p:cNvSpPr txBox="1"/>
          <p:nvPr/>
        </p:nvSpPr>
        <p:spPr>
          <a:xfrm>
            <a:off x="329879" y="1836678"/>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1.2</a:t>
            </a:r>
          </a:p>
        </p:txBody>
      </p:sp>
    </p:spTree>
    <p:extLst>
      <p:ext uri="{BB962C8B-B14F-4D97-AF65-F5344CB8AC3E}">
        <p14:creationId xmlns:p14="http://schemas.microsoft.com/office/powerpoint/2010/main" val="268636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840375"/>
            <a:ext cx="10515600" cy="4447853"/>
          </a:xfrm>
        </p:spPr>
        <p:txBody>
          <a:bodyPr>
            <a:normAutofit fontScale="85000" lnSpcReduction="20000"/>
          </a:bodyPr>
          <a:lstStyle/>
          <a:p>
            <a:pPr>
              <a:lnSpc>
                <a:spcPct val="150000"/>
              </a:lnSpc>
            </a:pPr>
            <a:r>
              <a:rPr lang="sv-FI" sz="3200" dirty="0"/>
              <a:t>Böcker och annat material är gratis. </a:t>
            </a:r>
          </a:p>
          <a:p>
            <a:pPr>
              <a:lnSpc>
                <a:spcPct val="150000"/>
              </a:lnSpc>
            </a:pPr>
            <a:r>
              <a:rPr lang="sv-FI" sz="3200" dirty="0"/>
              <a:t>I grundskolan studerar barnen många obligatoriska ämnen. </a:t>
            </a:r>
          </a:p>
          <a:p>
            <a:pPr>
              <a:lnSpc>
                <a:spcPct val="150000"/>
              </a:lnSpc>
            </a:pPr>
            <a:r>
              <a:rPr lang="sv-FI" sz="3200" dirty="0"/>
              <a:t>I de högre klasserna och i gymnasiet får de även välja ämnen. </a:t>
            </a:r>
          </a:p>
          <a:p>
            <a:pPr>
              <a:lnSpc>
                <a:spcPct val="150000"/>
              </a:lnSpc>
            </a:pPr>
            <a:r>
              <a:rPr lang="sv-FI" sz="3200" dirty="0"/>
              <a:t>I skolan jobbar bland annat klasslärare, ämneslärare, speciallärare, rektor och kurator. Du kan samarbeta med dem alla vid behov Mera information om den förberedande utbildningen får du från kommunen där du bor. </a:t>
            </a:r>
          </a:p>
          <a:p>
            <a:endParaRPr lang="sv-FI" sz="32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40375"/>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1.2</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Tree>
    <p:extLst>
      <p:ext uri="{BB962C8B-B14F-4D97-AF65-F5344CB8AC3E}">
        <p14:creationId xmlns:p14="http://schemas.microsoft.com/office/powerpoint/2010/main" val="318800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2248245"/>
            <a:ext cx="10185721" cy="4447853"/>
          </a:xfrm>
        </p:spPr>
        <p:txBody>
          <a:bodyPr>
            <a:normAutofit/>
          </a:bodyPr>
          <a:lstStyle/>
          <a:p>
            <a:pPr marL="0" indent="0" algn="ctr">
              <a:buNone/>
            </a:pPr>
            <a:r>
              <a:rPr lang="sv-FI" sz="3200" dirty="0">
                <a:solidFill>
                  <a:schemeClr val="accent1">
                    <a:lumMod val="75000"/>
                  </a:schemeClr>
                </a:solidFill>
              </a:rPr>
              <a:t>DISKUTERA!</a:t>
            </a:r>
          </a:p>
          <a:p>
            <a:pPr marL="0" indent="0" algn="ctr">
              <a:buNone/>
            </a:pPr>
            <a:endParaRPr lang="sv-FI" sz="3200" dirty="0">
              <a:solidFill>
                <a:schemeClr val="accent1">
                  <a:lumMod val="75000"/>
                </a:schemeClr>
              </a:solidFill>
            </a:endParaRPr>
          </a:p>
          <a:p>
            <a:pPr marL="0" indent="0" algn="ctr">
              <a:buNone/>
            </a:pPr>
            <a:r>
              <a:rPr lang="sv-FI" i="1" dirty="0"/>
              <a:t>Hur ser skolan ut i ditt hemland? </a:t>
            </a:r>
          </a:p>
          <a:p>
            <a:pPr marL="0" indent="0" algn="ctr">
              <a:buNone/>
            </a:pPr>
            <a:endParaRPr lang="sv-FI" i="1" dirty="0"/>
          </a:p>
          <a:p>
            <a:pPr marL="0" indent="0" algn="ctr">
              <a:buNone/>
            </a:pPr>
            <a:r>
              <a:rPr lang="sv-FI" i="1" dirty="0"/>
              <a:t>Gör en jämförelse mellan skolan i ditt hemland och skolan i Finland. </a:t>
            </a:r>
            <a:endParaRPr lang="sv-FI" sz="3200" dirty="0">
              <a:effectLst/>
            </a:endParaRPr>
          </a:p>
          <a:p>
            <a:pPr marL="0" indent="0" algn="ctr">
              <a:buNone/>
            </a:pPr>
            <a:endParaRPr lang="sv-FI" sz="32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63524"/>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1.3</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Tree>
    <p:extLst>
      <p:ext uri="{BB962C8B-B14F-4D97-AF65-F5344CB8AC3E}">
        <p14:creationId xmlns:p14="http://schemas.microsoft.com/office/powerpoint/2010/main" val="362798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817226"/>
            <a:ext cx="10515600" cy="4447853"/>
          </a:xfrm>
        </p:spPr>
        <p:txBody>
          <a:bodyPr>
            <a:normAutofit fontScale="85000" lnSpcReduction="10000"/>
          </a:bodyPr>
          <a:lstStyle/>
          <a:p>
            <a:pPr>
              <a:lnSpc>
                <a:spcPct val="150000"/>
              </a:lnSpc>
            </a:pPr>
            <a:r>
              <a:rPr lang="sv-FI" sz="3200" dirty="0"/>
              <a:t>I Finland har alla barn och unga rätt till bra utbildning.</a:t>
            </a:r>
            <a:br>
              <a:rPr lang="sv-FI" sz="3200" dirty="0"/>
            </a:br>
            <a:r>
              <a:rPr lang="sv-FI" sz="3200" dirty="0"/>
              <a:t>Det spelar ingen roll var man bor eller vilket språk man talar. </a:t>
            </a:r>
          </a:p>
          <a:p>
            <a:pPr>
              <a:lnSpc>
                <a:spcPct val="150000"/>
              </a:lnSpc>
            </a:pPr>
            <a:r>
              <a:rPr lang="sv-FI" sz="3200" dirty="0"/>
              <a:t>Alla har rätt att bli hörda, få uppmuntran och känna sig trygga. </a:t>
            </a:r>
          </a:p>
          <a:p>
            <a:pPr>
              <a:lnSpc>
                <a:spcPct val="150000"/>
              </a:lnSpc>
            </a:pPr>
            <a:r>
              <a:rPr lang="sv-FI" sz="3200" dirty="0"/>
              <a:t>Elevvård i skolan handlar om att alla elever mår bra och får stöd. De som jobbar med skolans elevvård kan vara till exempel skolans rektor, speciallärare och kurator. Ett bra samarbete med hemmet gör det lättare om ditt barn behöver stöd av något slag. </a:t>
            </a:r>
          </a:p>
          <a:p>
            <a:endParaRPr lang="sv-FI" sz="32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7227"/>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1.4</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Tree>
    <p:extLst>
      <p:ext uri="{BB962C8B-B14F-4D97-AF65-F5344CB8AC3E}">
        <p14:creationId xmlns:p14="http://schemas.microsoft.com/office/powerpoint/2010/main" val="409124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2248245"/>
            <a:ext cx="10185721" cy="4447853"/>
          </a:xfrm>
        </p:spPr>
        <p:txBody>
          <a:bodyPr>
            <a:normAutofit/>
          </a:bodyPr>
          <a:lstStyle/>
          <a:p>
            <a:pPr marL="0" indent="0" algn="ctr">
              <a:buNone/>
            </a:pPr>
            <a:r>
              <a:rPr lang="sv-FI" sz="3200" dirty="0">
                <a:solidFill>
                  <a:schemeClr val="accent1">
                    <a:lumMod val="75000"/>
                  </a:schemeClr>
                </a:solidFill>
              </a:rPr>
              <a:t>DISKUTERA!</a:t>
            </a:r>
          </a:p>
          <a:p>
            <a:pPr marL="0" indent="0" algn="ctr">
              <a:buNone/>
            </a:pPr>
            <a:endParaRPr lang="sv-FI" sz="3200" dirty="0">
              <a:solidFill>
                <a:schemeClr val="accent1">
                  <a:lumMod val="75000"/>
                </a:schemeClr>
              </a:solidFill>
            </a:endParaRPr>
          </a:p>
          <a:p>
            <a:pPr marL="0" indent="0" algn="ctr">
              <a:buNone/>
            </a:pPr>
            <a:r>
              <a:rPr lang="sv-FI" i="1" dirty="0"/>
              <a:t>Vilka minnen har du från din egen skola? </a:t>
            </a:r>
          </a:p>
          <a:p>
            <a:pPr marL="0" indent="0" algn="ctr">
              <a:buNone/>
            </a:pPr>
            <a:endParaRPr lang="sv-FI" i="1" dirty="0"/>
          </a:p>
          <a:p>
            <a:pPr marL="0" indent="0" algn="ctr">
              <a:buNone/>
            </a:pPr>
            <a:r>
              <a:rPr lang="sv-FI" i="1" dirty="0"/>
              <a:t>Vad behöver ditt barn för att må bra i skolan? </a:t>
            </a:r>
            <a:endParaRPr lang="sv-FI" sz="3200" dirty="0">
              <a:effectLst/>
            </a:endParaRPr>
          </a:p>
          <a:p>
            <a:pPr marL="0" indent="0" algn="ctr">
              <a:buNone/>
            </a:pPr>
            <a:endParaRPr lang="sv-FI" sz="32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40375"/>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1.5</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Tree>
    <p:extLst>
      <p:ext uri="{BB962C8B-B14F-4D97-AF65-F5344CB8AC3E}">
        <p14:creationId xmlns:p14="http://schemas.microsoft.com/office/powerpoint/2010/main" val="288710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632816"/>
            <a:ext cx="10515600" cy="4803493"/>
          </a:xfrm>
        </p:spPr>
        <p:txBody>
          <a:bodyPr>
            <a:noAutofit/>
          </a:bodyPr>
          <a:lstStyle/>
          <a:p>
            <a:pPr>
              <a:lnSpc>
                <a:spcPct val="150000"/>
              </a:lnSpc>
            </a:pPr>
            <a:r>
              <a:rPr lang="sv-FI" sz="2700" dirty="0"/>
              <a:t>Man bedömer varje elevs egna utveckling och jämför inte eleverna med varandra. </a:t>
            </a:r>
          </a:p>
          <a:p>
            <a:pPr>
              <a:lnSpc>
                <a:spcPct val="150000"/>
              </a:lnSpc>
            </a:pPr>
            <a:r>
              <a:rPr lang="sv-FI" sz="2700" dirty="0"/>
              <a:t>I skolan lär sig eleverna teoretiska ämnen men också praktiska ämnen som till exempel bildkonst, slöjd och gymnastik. </a:t>
            </a:r>
          </a:p>
          <a:p>
            <a:pPr>
              <a:lnSpc>
                <a:spcPct val="150000"/>
              </a:lnSpc>
            </a:pPr>
            <a:r>
              <a:rPr lang="sv-FI" sz="2700" dirty="0"/>
              <a:t>I skolan jobbar man på olika sätt. Ibland arbetar man i grupp, med projekt eller utanför det egna klassrummet </a:t>
            </a:r>
          </a:p>
          <a:p>
            <a:pPr>
              <a:lnSpc>
                <a:spcPct val="150000"/>
              </a:lnSpc>
            </a:pPr>
            <a:r>
              <a:rPr lang="sv-FI" sz="2700" dirty="0"/>
              <a:t>Du kan tala med ditt barns lärare om bedömning om du vill veta mera. </a:t>
            </a:r>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1.6</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Tree>
    <p:extLst>
      <p:ext uri="{BB962C8B-B14F-4D97-AF65-F5344CB8AC3E}">
        <p14:creationId xmlns:p14="http://schemas.microsoft.com/office/powerpoint/2010/main" val="425747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2248245"/>
            <a:ext cx="10185721" cy="4447853"/>
          </a:xfrm>
        </p:spPr>
        <p:txBody>
          <a:bodyPr>
            <a:normAutofit/>
          </a:bodyPr>
          <a:lstStyle/>
          <a:p>
            <a:pPr marL="0" indent="0" algn="ctr">
              <a:buNone/>
            </a:pPr>
            <a:r>
              <a:rPr lang="sv-FI" sz="3200" dirty="0">
                <a:solidFill>
                  <a:schemeClr val="accent1">
                    <a:lumMod val="75000"/>
                  </a:schemeClr>
                </a:solidFill>
              </a:rPr>
              <a:t>DISKUTERA!</a:t>
            </a:r>
          </a:p>
          <a:p>
            <a:pPr marL="0" indent="0" algn="ctr">
              <a:buNone/>
            </a:pPr>
            <a:endParaRPr lang="sv-FI" sz="3200" dirty="0">
              <a:solidFill>
                <a:schemeClr val="accent1">
                  <a:lumMod val="75000"/>
                </a:schemeClr>
              </a:solidFill>
            </a:endParaRPr>
          </a:p>
          <a:p>
            <a:pPr marL="0" indent="0" algn="ctr">
              <a:buNone/>
            </a:pPr>
            <a:r>
              <a:rPr lang="sv-FI" i="1" dirty="0"/>
              <a:t>Är det här annorlunda än det du är van vid? </a:t>
            </a:r>
          </a:p>
          <a:p>
            <a:pPr marL="0" indent="0" algn="ctr">
              <a:buNone/>
            </a:pPr>
            <a:endParaRPr lang="sv-FI" i="1" dirty="0"/>
          </a:p>
          <a:p>
            <a:pPr marL="0" indent="0" algn="ctr">
              <a:buNone/>
            </a:pPr>
            <a:r>
              <a:rPr lang="sv-FI" i="1" dirty="0"/>
              <a:t>Vad är bra? </a:t>
            </a:r>
          </a:p>
          <a:p>
            <a:pPr marL="0" indent="0" algn="ctr">
              <a:buNone/>
            </a:pPr>
            <a:endParaRPr lang="sv-FI" i="1" dirty="0"/>
          </a:p>
          <a:p>
            <a:pPr marL="0" indent="0" algn="ctr">
              <a:buNone/>
            </a:pPr>
            <a:r>
              <a:rPr lang="sv-FI" i="1" dirty="0"/>
              <a:t>Finns det något som inte är bra? </a:t>
            </a:r>
            <a:endParaRPr lang="sv-FI" sz="3200" dirty="0">
              <a:effectLst/>
            </a:endParaRPr>
          </a:p>
          <a:p>
            <a:pPr marL="0" indent="0" algn="ctr">
              <a:buNone/>
            </a:pPr>
            <a:endParaRPr lang="sv-FI" sz="32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40375"/>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1.7</a:t>
            </a:r>
          </a:p>
        </p:txBody>
      </p:sp>
      <p:sp>
        <p:nvSpPr>
          <p:cNvPr id="9" name="Rubrik 1">
            <a:extLst>
              <a:ext uri="{FF2B5EF4-FFF2-40B4-BE49-F238E27FC236}">
                <a16:creationId xmlns:a16="http://schemas.microsoft.com/office/drawing/2014/main" id="{3B4456AC-CCAD-834E-B434-F846D6D5FF1D}"/>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1 - SKOLAN I FINLAND</a:t>
            </a:r>
          </a:p>
        </p:txBody>
      </p:sp>
    </p:spTree>
    <p:extLst>
      <p:ext uri="{BB962C8B-B14F-4D97-AF65-F5344CB8AC3E}">
        <p14:creationId xmlns:p14="http://schemas.microsoft.com/office/powerpoint/2010/main" val="192005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EAC8CB1-4568-5E49-9387-B47128C17390}"/>
              </a:ext>
            </a:extLst>
          </p:cNvPr>
          <p:cNvSpPr>
            <a:spLocks noGrp="1"/>
          </p:cNvSpPr>
          <p:nvPr>
            <p:ph idx="1"/>
          </p:nvPr>
        </p:nvSpPr>
        <p:spPr>
          <a:xfrm>
            <a:off x="1676400" y="1482345"/>
            <a:ext cx="10515600" cy="5225184"/>
          </a:xfrm>
        </p:spPr>
        <p:txBody>
          <a:bodyPr>
            <a:noAutofit/>
          </a:bodyPr>
          <a:lstStyle/>
          <a:p>
            <a:pPr>
              <a:lnSpc>
                <a:spcPct val="100000"/>
              </a:lnSpc>
            </a:pPr>
            <a:r>
              <a:rPr lang="sv-FI" sz="2700" dirty="0"/>
              <a:t>För att eleven ska trivas och må bra i skolan är det viktigt att det finns ett fungerande samarbete mellan hemmet och skolan. Skolan och hemmet kan tillsammans stödja eleven. En öppen dialog gör det lättare att hålla kontakt. </a:t>
            </a:r>
          </a:p>
          <a:p>
            <a:pPr>
              <a:lnSpc>
                <a:spcPct val="150000"/>
              </a:lnSpc>
            </a:pPr>
            <a:r>
              <a:rPr lang="sv-FI" sz="2700" dirty="0"/>
              <a:t>Samarbetet med skolan kan ske på olika sätt. Du kan samarbeta med: </a:t>
            </a:r>
          </a:p>
          <a:p>
            <a:pPr lvl="1">
              <a:lnSpc>
                <a:spcPct val="150000"/>
              </a:lnSpc>
            </a:pPr>
            <a:r>
              <a:rPr lang="sv-FI" sz="2700" dirty="0"/>
              <a:t>läraren i ditt barns klass </a:t>
            </a:r>
          </a:p>
          <a:p>
            <a:pPr lvl="1">
              <a:lnSpc>
                <a:spcPct val="150000"/>
              </a:lnSpc>
            </a:pPr>
            <a:r>
              <a:rPr lang="sv-FI" sz="2700" dirty="0"/>
              <a:t>annan personal på skolan </a:t>
            </a:r>
          </a:p>
          <a:p>
            <a:pPr lvl="1">
              <a:lnSpc>
                <a:spcPct val="150000"/>
              </a:lnSpc>
            </a:pPr>
            <a:r>
              <a:rPr lang="sv-FI" sz="2700" dirty="0"/>
              <a:t>föräldrarna i ditt barns klass </a:t>
            </a:r>
          </a:p>
          <a:p>
            <a:pPr lvl="1">
              <a:lnSpc>
                <a:spcPct val="150000"/>
              </a:lnSpc>
            </a:pPr>
            <a:r>
              <a:rPr lang="sv-FI" sz="2700" dirty="0"/>
              <a:t>alla föräldrar i skolan </a:t>
            </a:r>
          </a:p>
          <a:p>
            <a:pPr>
              <a:lnSpc>
                <a:spcPct val="150000"/>
              </a:lnSpc>
            </a:pPr>
            <a:endParaRPr lang="sv-FI" sz="2700" dirty="0"/>
          </a:p>
        </p:txBody>
      </p:sp>
      <p:sp>
        <p:nvSpPr>
          <p:cNvPr id="4" name="Rektangel 3">
            <a:extLst>
              <a:ext uri="{FF2B5EF4-FFF2-40B4-BE49-F238E27FC236}">
                <a16:creationId xmlns:a16="http://schemas.microsoft.com/office/drawing/2014/main" id="{33201AA9-8484-5842-A0B6-8C792F15BB50}"/>
              </a:ext>
            </a:extLst>
          </p:cNvPr>
          <p:cNvSpPr/>
          <p:nvPr/>
        </p:nvSpPr>
        <p:spPr>
          <a:xfrm>
            <a:off x="0" y="0"/>
            <a:ext cx="15857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dirty="0"/>
          </a:p>
        </p:txBody>
      </p:sp>
      <p:sp>
        <p:nvSpPr>
          <p:cNvPr id="7" name="textruta 6">
            <a:extLst>
              <a:ext uri="{FF2B5EF4-FFF2-40B4-BE49-F238E27FC236}">
                <a16:creationId xmlns:a16="http://schemas.microsoft.com/office/drawing/2014/main" id="{5C875DF1-F619-714B-A623-97AE049D5200}"/>
              </a:ext>
            </a:extLst>
          </p:cNvPr>
          <p:cNvSpPr txBox="1"/>
          <p:nvPr/>
        </p:nvSpPr>
        <p:spPr>
          <a:xfrm>
            <a:off x="329879" y="1818010"/>
            <a:ext cx="925974" cy="769441"/>
          </a:xfrm>
          <a:prstGeom prst="rect">
            <a:avLst/>
          </a:prstGeom>
          <a:noFill/>
          <a:ln>
            <a:solidFill>
              <a:schemeClr val="bg1"/>
            </a:solidFill>
          </a:ln>
        </p:spPr>
        <p:txBody>
          <a:bodyPr wrap="square" rtlCol="0">
            <a:spAutoFit/>
          </a:bodyPr>
          <a:lstStyle/>
          <a:p>
            <a:pPr algn="ctr"/>
            <a:r>
              <a:rPr lang="sv-FI" sz="4400" dirty="0">
                <a:solidFill>
                  <a:schemeClr val="bg1"/>
                </a:solidFill>
              </a:rPr>
              <a:t>2.2</a:t>
            </a:r>
          </a:p>
        </p:txBody>
      </p:sp>
      <p:sp>
        <p:nvSpPr>
          <p:cNvPr id="5" name="Rubrik 1">
            <a:extLst>
              <a:ext uri="{FF2B5EF4-FFF2-40B4-BE49-F238E27FC236}">
                <a16:creationId xmlns:a16="http://schemas.microsoft.com/office/drawing/2014/main" id="{CBC9E9FB-E681-3141-9A0B-1B78E662E3B9}"/>
              </a:ext>
            </a:extLst>
          </p:cNvPr>
          <p:cNvSpPr>
            <a:spLocks noGrp="1"/>
          </p:cNvSpPr>
          <p:nvPr>
            <p:ph type="title"/>
          </p:nvPr>
        </p:nvSpPr>
        <p:spPr>
          <a:xfrm>
            <a:off x="1676400" y="318826"/>
            <a:ext cx="10515600" cy="1325563"/>
          </a:xfrm>
        </p:spPr>
        <p:txBody>
          <a:bodyPr/>
          <a:lstStyle/>
          <a:p>
            <a:r>
              <a:rPr lang="sv-FI" dirty="0">
                <a:solidFill>
                  <a:schemeClr val="accent1">
                    <a:lumMod val="75000"/>
                  </a:schemeClr>
                </a:solidFill>
              </a:rPr>
              <a:t>DEL 2 – SAMARBETE MED SKOLAN</a:t>
            </a:r>
          </a:p>
        </p:txBody>
      </p:sp>
    </p:spTree>
    <p:extLst>
      <p:ext uri="{BB962C8B-B14F-4D97-AF65-F5344CB8AC3E}">
        <p14:creationId xmlns:p14="http://schemas.microsoft.com/office/powerpoint/2010/main" val="7781919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1755</Words>
  <Application>Microsoft Macintosh PowerPoint</Application>
  <PresentationFormat>Bredbild</PresentationFormat>
  <Paragraphs>114</Paragraphs>
  <Slides>18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Impact</vt:lpstr>
      <vt:lpstr>Office-tema</vt:lpstr>
      <vt:lpstr>PowerPoint-presentation</vt:lpstr>
      <vt:lpstr>DEL 1 - SKOLAN I FINLAND</vt:lpstr>
      <vt:lpstr>DEL 1 - SKOLAN I FINLAND</vt:lpstr>
      <vt:lpstr>DEL 1 - SKOLAN I FINLAND</vt:lpstr>
      <vt:lpstr>DEL 1 - SKOLAN I FINLAND</vt:lpstr>
      <vt:lpstr>DEL 1 - SKOLAN I FINLAND</vt:lpstr>
      <vt:lpstr>DEL 1 - SKOLAN I FINLAND</vt:lpstr>
      <vt:lpstr>DEL 1 - SKOLAN I FINLAND</vt:lpstr>
      <vt:lpstr>DEL 2 – SAMARBETE MED SKOLAN</vt:lpstr>
      <vt:lpstr>DEL 2 – SAMARBETE MED SKOLAN</vt:lpstr>
      <vt:lpstr>DEL 2 – SAMARBETE MED SKOLAN</vt:lpstr>
      <vt:lpstr>DEL 2 – SAMARBETE MED SKOLAN</vt:lpstr>
      <vt:lpstr>DEL 3 – DU ÄR VIKTIG – FÖRÄLDERN SOM STÖD</vt:lpstr>
      <vt:lpstr>DEL 3 – DU ÄR VIKTIG – FÖRÄLDERN SOM STÖD</vt:lpstr>
      <vt:lpstr>DEL 3 – DU ÄR VIKTIG – FÖRÄLDERN SOM STÖD</vt:lpstr>
      <vt:lpstr>DEL 3 – DU ÄR VIKTIG – FÖRÄLDERN SOM STÖD</vt:lpstr>
      <vt:lpstr>DEL 3 – DU ÄR VIKTIG – FÖRÄLDERN SOM STÖD</vt:lpstr>
      <vt:lpstr>DEL 4 – SAMMANFATTANDE DISKUSSION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FÖRÄLDRAR I FOKUS  </dc:title>
  <dc:creator>Marie Granbacka</dc:creator>
  <cp:lastModifiedBy>Marie Granbacka</cp:lastModifiedBy>
  <cp:revision>18</cp:revision>
  <dcterms:created xsi:type="dcterms:W3CDTF">2021-08-25T09:07:08Z</dcterms:created>
  <dcterms:modified xsi:type="dcterms:W3CDTF">2021-08-31T09:43:52Z</dcterms:modified>
</cp:coreProperties>
</file>